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ECA1A-4C12-473C-AC19-D78A9BB6DB3A}" type="datetimeFigureOut">
              <a:rPr lang="ru-RU" smtClean="0"/>
              <a:pPr/>
              <a:t>22.08.2008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F0B5A-4B88-4820-84B7-0CFE6F36B9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F0B5A-4B88-4820-84B7-0CFE6F36B9D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3224-419A-48CD-87A3-B604FD99A9BB}" type="datetimeFigureOut">
              <a:rPr lang="ru-RU" smtClean="0"/>
              <a:pPr/>
              <a:t>22.08.2008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DD325-A623-41D2-8AAB-13BA6F37A5B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3224-419A-48CD-87A3-B604FD99A9BB}" type="datetimeFigureOut">
              <a:rPr lang="ru-RU" smtClean="0"/>
              <a:pPr/>
              <a:t>22.08.2008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DD325-A623-41D2-8AAB-13BA6F37A5B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3224-419A-48CD-87A3-B604FD99A9BB}" type="datetimeFigureOut">
              <a:rPr lang="ru-RU" smtClean="0"/>
              <a:pPr/>
              <a:t>22.08.2008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DD325-A623-41D2-8AAB-13BA6F37A5B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3224-419A-48CD-87A3-B604FD99A9BB}" type="datetimeFigureOut">
              <a:rPr lang="ru-RU" smtClean="0"/>
              <a:pPr/>
              <a:t>22.08.2008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DD325-A623-41D2-8AAB-13BA6F37A5B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3224-419A-48CD-87A3-B604FD99A9BB}" type="datetimeFigureOut">
              <a:rPr lang="ru-RU" smtClean="0"/>
              <a:pPr/>
              <a:t>22.08.2008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DD325-A623-41D2-8AAB-13BA6F37A5B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3224-419A-48CD-87A3-B604FD99A9BB}" type="datetimeFigureOut">
              <a:rPr lang="ru-RU" smtClean="0"/>
              <a:pPr/>
              <a:t>22.08.2008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DD325-A623-41D2-8AAB-13BA6F37A5B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3224-419A-48CD-87A3-B604FD99A9BB}" type="datetimeFigureOut">
              <a:rPr lang="ru-RU" smtClean="0"/>
              <a:pPr/>
              <a:t>22.08.2008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DD325-A623-41D2-8AAB-13BA6F37A5B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3224-419A-48CD-87A3-B604FD99A9BB}" type="datetimeFigureOut">
              <a:rPr lang="ru-RU" smtClean="0"/>
              <a:pPr/>
              <a:t>22.08.2008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DDD325-A623-41D2-8AAB-13BA6F37A5B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3224-419A-48CD-87A3-B604FD99A9BB}" type="datetimeFigureOut">
              <a:rPr lang="ru-RU" smtClean="0"/>
              <a:pPr/>
              <a:t>22.08.2008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DD325-A623-41D2-8AAB-13BA6F37A5B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3224-419A-48CD-87A3-B604FD99A9BB}" type="datetimeFigureOut">
              <a:rPr lang="ru-RU" smtClean="0"/>
              <a:pPr/>
              <a:t>22.08.2008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CDDD325-A623-41D2-8AAB-13BA6F37A5B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A2A3224-419A-48CD-87A3-B604FD99A9BB}" type="datetimeFigureOut">
              <a:rPr lang="ru-RU" smtClean="0"/>
              <a:pPr/>
              <a:t>22.08.2008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DD325-A623-41D2-8AAB-13BA6F37A5B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A2A3224-419A-48CD-87A3-B604FD99A9BB}" type="datetimeFigureOut">
              <a:rPr lang="ru-RU" smtClean="0"/>
              <a:pPr/>
              <a:t>22.08.2008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CDDD325-A623-41D2-8AAB-13BA6F37A5B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142983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FFCC00"/>
                </a:solidFill>
                <a:latin typeface="Book Antiqua" pitchFamily="18" charset="0"/>
              </a:rPr>
              <a:t>Мы разные – в этом наше богатство, </a:t>
            </a:r>
            <a:br>
              <a:rPr lang="ru-RU" sz="2400" dirty="0" smtClean="0">
                <a:solidFill>
                  <a:srgbClr val="FFCC00"/>
                </a:solidFill>
                <a:latin typeface="Book Antiqua" pitchFamily="18" charset="0"/>
              </a:rPr>
            </a:br>
            <a:r>
              <a:rPr lang="ru-RU" sz="2400" dirty="0" smtClean="0">
                <a:solidFill>
                  <a:srgbClr val="FFCC00"/>
                </a:solidFill>
                <a:latin typeface="Book Antiqua" pitchFamily="18" charset="0"/>
              </a:rPr>
              <a:t>мы вместе – в этом наша сила</a:t>
            </a:r>
            <a:r>
              <a:rPr lang="ru-RU" sz="2400" dirty="0" smtClean="0">
                <a:latin typeface="Book Antiqua" pitchFamily="18" charset="0"/>
              </a:rPr>
              <a:t>.</a:t>
            </a:r>
            <a:endParaRPr lang="ru-RU" sz="2400" dirty="0">
              <a:latin typeface="Book Antiqu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214422"/>
            <a:ext cx="8786874" cy="550072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sk19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85794"/>
            <a:ext cx="9144000" cy="60722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3500462"/>
          </a:xfrm>
        </p:spPr>
        <p:txBody>
          <a:bodyPr>
            <a:noAutofit/>
          </a:bodyPr>
          <a:lstStyle/>
          <a:p>
            <a:pPr algn="ctr"/>
            <a:r>
              <a:rPr lang="ru-RU" sz="3200" i="1" dirty="0" smtClean="0"/>
              <a:t>«Наша страна исторически формировалась как </a:t>
            </a:r>
            <a:br>
              <a:rPr lang="ru-RU" sz="3200" i="1" dirty="0" smtClean="0"/>
            </a:br>
            <a:r>
              <a:rPr lang="ru-RU" sz="3200" i="1" dirty="0" smtClean="0"/>
              <a:t>союз многих народов и культур. И основу духовности самого российского народа испокон веков составляла идея общего мира – общего для</a:t>
            </a:r>
            <a:br>
              <a:rPr lang="ru-RU" sz="3200" i="1" dirty="0" smtClean="0"/>
            </a:br>
            <a:r>
              <a:rPr lang="ru-RU" sz="3200" i="1" dirty="0" smtClean="0"/>
              <a:t>людей различных национальностей и конфессий».</a:t>
            </a:r>
            <a:br>
              <a:rPr lang="ru-RU" sz="3200" i="1" dirty="0" smtClean="0"/>
            </a:br>
            <a:r>
              <a:rPr lang="ru-RU" sz="3200" i="1" dirty="0" smtClean="0"/>
              <a:t>                   В.В. Путин</a:t>
            </a:r>
            <a:br>
              <a:rPr lang="ru-RU" sz="3200" i="1" dirty="0" smtClean="0"/>
            </a:br>
            <a:endParaRPr lang="ru-RU" sz="3200" dirty="0"/>
          </a:p>
        </p:txBody>
      </p:sp>
      <p:pic>
        <p:nvPicPr>
          <p:cNvPr id="7" name="Содержимое 6" descr="image01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469550" y="4357694"/>
            <a:ext cx="1959430" cy="2286002"/>
          </a:xfrm>
        </p:spPr>
      </p:pic>
      <p:pic>
        <p:nvPicPr>
          <p:cNvPr id="8" name="Рисунок 7" descr="image01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57750"/>
            <a:ext cx="1714500" cy="2000250"/>
          </a:xfrm>
          <a:prstGeom prst="rect">
            <a:avLst/>
          </a:prstGeom>
        </p:spPr>
      </p:pic>
      <p:pic>
        <p:nvPicPr>
          <p:cNvPr id="9" name="Рисунок 8" descr="image01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3503" y="4643446"/>
            <a:ext cx="1898189" cy="2214554"/>
          </a:xfrm>
          <a:prstGeom prst="rect">
            <a:avLst/>
          </a:prstGeom>
        </p:spPr>
      </p:pic>
      <p:pic>
        <p:nvPicPr>
          <p:cNvPr id="10" name="Рисунок 9" descr="image01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8992" y="4857750"/>
            <a:ext cx="1714500" cy="2000250"/>
          </a:xfrm>
          <a:prstGeom prst="rect">
            <a:avLst/>
          </a:prstGeom>
        </p:spPr>
      </p:pic>
      <p:pic>
        <p:nvPicPr>
          <p:cNvPr id="11" name="Рисунок 10" descr="image016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00860" y="4357670"/>
            <a:ext cx="2143140" cy="2500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321471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Москва – многонациональный город. </a:t>
            </a:r>
            <a:br>
              <a:rPr lang="ru-RU" sz="2700" dirty="0" smtClean="0"/>
            </a:br>
            <a:r>
              <a:rPr lang="ru-RU" sz="2700" dirty="0" smtClean="0"/>
              <a:t>Единство москвичей различного этнического происхождения спасало город в наиболее тяжелые для него времена. Ярким примером этого является Московская битва 1941-1942 гг.</a:t>
            </a:r>
            <a:br>
              <a:rPr lang="ru-RU" sz="2700" dirty="0" smtClean="0"/>
            </a:br>
            <a:r>
              <a:rPr lang="ru-RU" sz="2700" dirty="0" smtClean="0"/>
              <a:t> Это сражение, ставшее первым крупным успехом</a:t>
            </a:r>
            <a:br>
              <a:rPr lang="ru-RU" sz="2700" dirty="0" smtClean="0"/>
            </a:br>
            <a:r>
              <a:rPr lang="ru-RU" sz="2700" dirty="0" smtClean="0"/>
              <a:t>Советского Союза в борьбе с фашистской Германией, продемонстрировало, что одним из решающих факторов, обеспечивших разгром вражеских войск, являлся союз народов СССР. Но примеры можно привести не только из Московской битвы.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02_rem2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3929063"/>
            <a:ext cx="3743050" cy="2928937"/>
          </a:xfrm>
        </p:spPr>
      </p:pic>
      <p:sp>
        <p:nvSpPr>
          <p:cNvPr id="5" name="TextBox 4"/>
          <p:cNvSpPr txBox="1"/>
          <p:nvPr/>
        </p:nvSpPr>
        <p:spPr>
          <a:xfrm>
            <a:off x="4000497" y="3929066"/>
            <a:ext cx="514350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Сержант Яков Павлов и </a:t>
            </a:r>
          </a:p>
          <a:p>
            <a:pPr algn="ctr"/>
            <a:r>
              <a:rPr lang="ru-RU" b="1" dirty="0" smtClean="0"/>
              <a:t>его знаменитый дом </a:t>
            </a:r>
          </a:p>
          <a:p>
            <a:pPr algn="ctr"/>
            <a:r>
              <a:rPr lang="ru-RU" b="1" dirty="0" smtClean="0"/>
              <a:t>в центре Сталинграда. </a:t>
            </a:r>
          </a:p>
          <a:p>
            <a:pPr algn="ctr"/>
            <a:r>
              <a:rPr lang="ru-RU" b="1" dirty="0" smtClean="0"/>
              <a:t>Сержант защищал его с горсткой бойцов</a:t>
            </a:r>
          </a:p>
          <a:p>
            <a:pPr algn="ctr"/>
            <a:r>
              <a:rPr lang="ru-RU" b="1" dirty="0" smtClean="0"/>
              <a:t> 12 национальностей. </a:t>
            </a:r>
          </a:p>
          <a:p>
            <a:pPr algn="ctr"/>
            <a:r>
              <a:rPr lang="ru-RU" b="1" dirty="0" smtClean="0"/>
              <a:t>Немцы положили за этот дом </a:t>
            </a:r>
          </a:p>
          <a:p>
            <a:pPr algn="ctr"/>
            <a:r>
              <a:rPr lang="ru-RU" b="1" dirty="0" smtClean="0"/>
              <a:t>больше жизней, чем за Париж, </a:t>
            </a:r>
          </a:p>
          <a:p>
            <a:pPr algn="ctr"/>
            <a:r>
              <a:rPr lang="ru-RU" b="1" dirty="0" smtClean="0"/>
              <a:t>но в отличие от Парижа этот дом не взяли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Национальный состав Героев Советского Союза.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/>
              <a:t>Звание Героя Советского Союза – самая высокая и самая</a:t>
            </a:r>
          </a:p>
          <a:p>
            <a:pPr algn="ctr">
              <a:buNone/>
            </a:pPr>
            <a:r>
              <a:rPr lang="ru-RU" dirty="0" smtClean="0"/>
              <a:t> почетная награда советского периода –</a:t>
            </a:r>
          </a:p>
          <a:p>
            <a:pPr algn="ctr">
              <a:buNone/>
            </a:pPr>
            <a:r>
              <a:rPr lang="ru-RU" dirty="0" smtClean="0"/>
              <a:t> в годы Великой Отечественной войны 1941–1945 гг. </a:t>
            </a:r>
          </a:p>
          <a:p>
            <a:pPr algn="ctr">
              <a:buNone/>
            </a:pPr>
            <a:r>
              <a:rPr lang="ru-RU" dirty="0" smtClean="0"/>
              <a:t>Всего за годы войны его присвоили более 11 тыс. человек. </a:t>
            </a:r>
          </a:p>
          <a:p>
            <a:pPr algn="ctr">
              <a:buNone/>
            </a:pPr>
            <a:r>
              <a:rPr lang="ru-RU" dirty="0" smtClean="0"/>
              <a:t>Это были представители различных народов:</a:t>
            </a:r>
          </a:p>
          <a:p>
            <a:pPr algn="ctr">
              <a:buNone/>
            </a:pPr>
            <a:r>
              <a:rPr lang="ru-RU" dirty="0" smtClean="0"/>
              <a:t> русские – 8160, украинцы – 2069, белорусы – 309,</a:t>
            </a:r>
          </a:p>
          <a:p>
            <a:pPr algn="ctr">
              <a:buNone/>
            </a:pPr>
            <a:r>
              <a:rPr lang="ru-RU" dirty="0" smtClean="0"/>
              <a:t> татары – 161, евреи – 108, казахи – 96, </a:t>
            </a:r>
          </a:p>
          <a:p>
            <a:pPr algn="ctr">
              <a:buNone/>
            </a:pPr>
            <a:r>
              <a:rPr lang="ru-RU" dirty="0" smtClean="0"/>
              <a:t>грузины – 90, армяне –90, узбеки – 69, </a:t>
            </a:r>
          </a:p>
          <a:p>
            <a:pPr algn="ctr">
              <a:buNone/>
            </a:pPr>
            <a:r>
              <a:rPr lang="ru-RU" dirty="0" smtClean="0"/>
              <a:t>мордвины – 61, чуваши – 44, азербайджанцы –43,</a:t>
            </a:r>
          </a:p>
          <a:p>
            <a:pPr algn="ctr">
              <a:buNone/>
            </a:pPr>
            <a:r>
              <a:rPr lang="ru-RU" dirty="0" smtClean="0"/>
              <a:t>                башкиры – 39, осетины – 32, марийцы – 18, </a:t>
            </a:r>
          </a:p>
          <a:p>
            <a:pPr algn="ctr">
              <a:buNone/>
            </a:pPr>
            <a:r>
              <a:rPr lang="ru-RU" dirty="0" smtClean="0"/>
              <a:t>                туркмены – 18, литовцы – 15, таджики – 14,</a:t>
            </a:r>
          </a:p>
          <a:p>
            <a:pPr algn="ctr">
              <a:buNone/>
            </a:pPr>
            <a:r>
              <a:rPr lang="ru-RU" dirty="0" smtClean="0"/>
              <a:t>           латыши – 13, киргизы – 12, удмурты– 10, </a:t>
            </a:r>
          </a:p>
          <a:p>
            <a:pPr algn="ctr">
              <a:buNone/>
            </a:pPr>
            <a:r>
              <a:rPr lang="ru-RU" dirty="0" smtClean="0"/>
              <a:t>     карелы – 9, эстонцы – 8, калмыки – 8, </a:t>
            </a:r>
          </a:p>
          <a:p>
            <a:pPr algn="ctr">
              <a:buNone/>
            </a:pPr>
            <a:r>
              <a:rPr lang="ru-RU" dirty="0" smtClean="0"/>
              <a:t>               кабардинцы – 7, адыгейцы – 7, абхазцы – 5,</a:t>
            </a:r>
          </a:p>
          <a:p>
            <a:pPr algn="ctr">
              <a:buNone/>
            </a:pPr>
            <a:r>
              <a:rPr lang="ru-RU" dirty="0" smtClean="0"/>
              <a:t> якуты – 3, молдаване – 2.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zna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50564"/>
            <a:ext cx="1714479" cy="26074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809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Панфиловцы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643578"/>
            <a:ext cx="9144000" cy="1214422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Одним из самых драматических и запоминающихся событий Московского сражения стал подвиг воинов-панфиловцев. На подступе к Москве в </a:t>
            </a:r>
          </a:p>
          <a:p>
            <a:pPr algn="ctr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смертельном бою у разъезда </a:t>
            </a:r>
            <a:r>
              <a:rPr lang="ru-RU" sz="4000" dirty="0" err="1" smtClean="0">
                <a:solidFill>
                  <a:schemeClr val="bg1"/>
                </a:solidFill>
              </a:rPr>
              <a:t>Дубосеково</a:t>
            </a:r>
            <a:r>
              <a:rPr lang="ru-RU" sz="4000" dirty="0" smtClean="0">
                <a:solidFill>
                  <a:schemeClr val="bg1"/>
                </a:solidFill>
              </a:rPr>
              <a:t> (Волоколамское направление) воины-панфиловцы отбили атаку  50 вражеских танков, уничтожив </a:t>
            </a:r>
          </a:p>
          <a:p>
            <a:pPr algn="ctr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значительную часть из них, остановили продвижение противника. В критическую минуту боя тяжело раненый политрук В. Клочков - </a:t>
            </a:r>
            <a:r>
              <a:rPr lang="ru-RU" sz="4000" dirty="0" err="1" smtClean="0">
                <a:solidFill>
                  <a:schemeClr val="bg1"/>
                </a:solidFill>
              </a:rPr>
              <a:t>Диев</a:t>
            </a:r>
            <a:r>
              <a:rPr lang="ru-RU" sz="4000" dirty="0" smtClean="0">
                <a:solidFill>
                  <a:schemeClr val="bg1"/>
                </a:solidFill>
              </a:rPr>
              <a:t> первым </a:t>
            </a:r>
          </a:p>
          <a:p>
            <a:pPr algn="ctr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бросился со связкой гранат под вражеский танк, взорвал его и погиб смертью героя. Остальные бойцы последовали его примеру. Большинство из </a:t>
            </a:r>
          </a:p>
          <a:p>
            <a:pPr algn="ctr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них пало на поле битвы. За беспримерное мужество и отвагу, верность воинскому долгу Президиум Верховного Совета СССР  присвоил участникам </a:t>
            </a:r>
          </a:p>
          <a:p>
            <a:pPr algn="ctr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этого легендарного боя звания Героев Советского Союза. Среди 28 героев-панфиловцев были русские И. Шадрин и Н. Трофимов, </a:t>
            </a:r>
          </a:p>
          <a:p>
            <a:pPr algn="ctr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украинцы Г. Петренко и Я. Бондаренко, казахи Н. </a:t>
            </a:r>
            <a:r>
              <a:rPr lang="ru-RU" sz="4000" dirty="0" err="1" smtClean="0">
                <a:solidFill>
                  <a:schemeClr val="bg1"/>
                </a:solidFill>
              </a:rPr>
              <a:t>Есибулатов</a:t>
            </a:r>
            <a:r>
              <a:rPr lang="ru-RU" sz="4000" dirty="0" smtClean="0">
                <a:solidFill>
                  <a:schemeClr val="bg1"/>
                </a:solidFill>
              </a:rPr>
              <a:t> и А. </a:t>
            </a:r>
            <a:r>
              <a:rPr lang="ru-RU" sz="4000" dirty="0" err="1" smtClean="0">
                <a:solidFill>
                  <a:schemeClr val="bg1"/>
                </a:solidFill>
              </a:rPr>
              <a:t>Косаев</a:t>
            </a:r>
            <a:r>
              <a:rPr lang="ru-RU" sz="4000" dirty="0" smtClean="0">
                <a:solidFill>
                  <a:schemeClr val="bg1"/>
                </a:solidFill>
              </a:rPr>
              <a:t>, киргиз Д. </a:t>
            </a:r>
            <a:r>
              <a:rPr lang="ru-RU" sz="4000" dirty="0" err="1" smtClean="0">
                <a:solidFill>
                  <a:schemeClr val="bg1"/>
                </a:solidFill>
              </a:rPr>
              <a:t>Шопоков</a:t>
            </a:r>
            <a:r>
              <a:rPr lang="ru-RU" sz="4000" dirty="0" smtClean="0">
                <a:solidFill>
                  <a:schemeClr val="bg1"/>
                </a:solidFill>
              </a:rPr>
              <a:t> и другие. </a:t>
            </a:r>
          </a:p>
          <a:p>
            <a:pPr algn="ctr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Всего по итогам битвы под Москвой Героями стали более 100 человек.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ost-5-118139908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28599"/>
            <a:ext cx="9144000" cy="70866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85776"/>
            <a:ext cx="9144000" cy="857256"/>
          </a:xfrm>
        </p:spPr>
        <p:txBody>
          <a:bodyPr/>
          <a:lstStyle/>
          <a:p>
            <a:pPr algn="ctr"/>
            <a:r>
              <a:rPr lang="ru-RU" dirty="0" smtClean="0"/>
              <a:t>147 национальностей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6215082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2600" dirty="0" smtClean="0"/>
              <a:t>Все люди нашей огромной России имеют между собой </a:t>
            </a:r>
            <a:r>
              <a:rPr lang="ru-RU" sz="2600" dirty="0" smtClean="0"/>
              <a:t>много </a:t>
            </a:r>
            <a:r>
              <a:rPr lang="ru-RU" sz="2600" dirty="0" smtClean="0"/>
              <a:t>общего, несмотря на </a:t>
            </a:r>
            <a:r>
              <a:rPr lang="ru-RU" sz="2600" dirty="0" smtClean="0"/>
              <a:t>различия</a:t>
            </a:r>
            <a:r>
              <a:rPr lang="ru-RU" sz="2600" dirty="0" smtClean="0"/>
              <a:t>.</a:t>
            </a:r>
          </a:p>
          <a:p>
            <a:pPr marL="608076" indent="-571500" algn="ctr">
              <a:buNone/>
            </a:pPr>
            <a:r>
              <a:rPr lang="ru-RU" sz="2600" dirty="0" smtClean="0"/>
              <a:t>Перед </a:t>
            </a:r>
            <a:r>
              <a:rPr lang="ru-RU" sz="2600" dirty="0" smtClean="0"/>
              <a:t>вами пословицы и поговорки различных народов</a:t>
            </a:r>
            <a:r>
              <a:rPr lang="ru-RU" sz="2600" dirty="0" smtClean="0"/>
              <a:t>, проживающих </a:t>
            </a:r>
            <a:r>
              <a:rPr lang="ru-RU" sz="2600" dirty="0" smtClean="0"/>
              <a:t>в России и в </a:t>
            </a:r>
            <a:r>
              <a:rPr lang="ru-RU" sz="2600" dirty="0" smtClean="0"/>
              <a:t>Москве</a:t>
            </a:r>
            <a:r>
              <a:rPr lang="ru-RU" sz="2600" dirty="0" smtClean="0"/>
              <a:t>, кроме </a:t>
            </a:r>
            <a:r>
              <a:rPr lang="ru-RU" sz="2600" dirty="0" smtClean="0"/>
              <a:t>русских:</a:t>
            </a:r>
            <a:endParaRPr lang="ru-RU" sz="2600" dirty="0" smtClean="0"/>
          </a:p>
          <a:p>
            <a:pPr>
              <a:buNone/>
            </a:pPr>
            <a:r>
              <a:rPr lang="ru-RU" dirty="0" smtClean="0"/>
              <a:t>Сначала свари слово, потом вытащи изо рта (тат.).</a:t>
            </a:r>
          </a:p>
          <a:p>
            <a:pPr>
              <a:buNone/>
            </a:pPr>
            <a:r>
              <a:rPr lang="ru-RU" dirty="0" smtClean="0"/>
              <a:t>Близкий сосед лучше далекого родственника (</a:t>
            </a:r>
            <a:r>
              <a:rPr lang="ru-RU" dirty="0" err="1" smtClean="0"/>
              <a:t>арм</a:t>
            </a:r>
            <a:r>
              <a:rPr lang="ru-RU" dirty="0" smtClean="0"/>
              <a:t>.).</a:t>
            </a:r>
          </a:p>
          <a:p>
            <a:pPr>
              <a:buNone/>
            </a:pPr>
            <a:r>
              <a:rPr lang="ru-RU" dirty="0" smtClean="0"/>
              <a:t>Горькая правда лучше сладкой лжи (</a:t>
            </a:r>
            <a:r>
              <a:rPr lang="ru-RU" dirty="0" err="1" smtClean="0"/>
              <a:t>каракалп</a:t>
            </a:r>
            <a:r>
              <a:rPr lang="ru-RU" dirty="0" smtClean="0"/>
              <a:t>.).</a:t>
            </a:r>
          </a:p>
          <a:p>
            <a:pPr>
              <a:buNone/>
            </a:pPr>
            <a:r>
              <a:rPr lang="ru-RU" dirty="0" smtClean="0"/>
              <a:t>Лучше хорошо молчать, чем плохо говорить (</a:t>
            </a:r>
            <a:r>
              <a:rPr lang="ru-RU" dirty="0" err="1" smtClean="0"/>
              <a:t>монг</a:t>
            </a:r>
            <a:r>
              <a:rPr lang="ru-RU" dirty="0" smtClean="0"/>
              <a:t>.).</a:t>
            </a:r>
          </a:p>
          <a:p>
            <a:pPr>
              <a:buNone/>
            </a:pPr>
            <a:r>
              <a:rPr lang="ru-RU" dirty="0" smtClean="0"/>
              <a:t>У каждого свое горе (уйгур.).</a:t>
            </a:r>
          </a:p>
          <a:p>
            <a:pPr>
              <a:buNone/>
            </a:pPr>
            <a:r>
              <a:rPr lang="ru-RU" dirty="0" smtClean="0"/>
              <a:t>У труса в глазах двоится (</a:t>
            </a:r>
            <a:r>
              <a:rPr lang="ru-RU" dirty="0" err="1" smtClean="0"/>
              <a:t>узб</a:t>
            </a:r>
            <a:r>
              <a:rPr lang="ru-RU" dirty="0" smtClean="0"/>
              <a:t>.).</a:t>
            </a:r>
          </a:p>
          <a:p>
            <a:pPr>
              <a:buNone/>
            </a:pPr>
            <a:r>
              <a:rPr lang="ru-RU" dirty="0" smtClean="0"/>
              <a:t>Ружье убило одного, а язык тысячу (</a:t>
            </a:r>
            <a:r>
              <a:rPr lang="ru-RU" dirty="0" err="1" smtClean="0"/>
              <a:t>чечен</a:t>
            </a:r>
            <a:r>
              <a:rPr lang="ru-RU" dirty="0" smtClean="0"/>
              <a:t>.).</a:t>
            </a:r>
          </a:p>
          <a:p>
            <a:pPr>
              <a:buNone/>
            </a:pPr>
            <a:r>
              <a:rPr lang="ru-RU" dirty="0" smtClean="0"/>
              <a:t>Вместе тесно, врозь трудно (</a:t>
            </a:r>
            <a:r>
              <a:rPr lang="ru-RU" dirty="0" err="1" smtClean="0"/>
              <a:t>осет</a:t>
            </a:r>
            <a:r>
              <a:rPr lang="ru-RU" dirty="0" smtClean="0"/>
              <a:t>.).</a:t>
            </a:r>
          </a:p>
          <a:p>
            <a:pPr>
              <a:buNone/>
            </a:pPr>
            <a:r>
              <a:rPr lang="ru-RU" dirty="0" smtClean="0"/>
              <a:t>Ищи не дом, а соседей (азерб.).</a:t>
            </a:r>
          </a:p>
          <a:p>
            <a:pPr>
              <a:buNone/>
            </a:pPr>
            <a:r>
              <a:rPr lang="ru-RU" dirty="0" smtClean="0"/>
              <a:t>С коротким языком жизнь длиннее (туркм.).</a:t>
            </a:r>
          </a:p>
          <a:p>
            <a:pPr>
              <a:buNone/>
            </a:pPr>
            <a:r>
              <a:rPr lang="ru-RU" dirty="0" smtClean="0"/>
              <a:t>Старое новое бережет (чуваш.).</a:t>
            </a:r>
          </a:p>
          <a:p>
            <a:pPr>
              <a:buNone/>
            </a:pPr>
            <a:r>
              <a:rPr lang="ru-RU" dirty="0" smtClean="0"/>
              <a:t>Дерево красиво листвою, человек одеждой (казах.).</a:t>
            </a:r>
          </a:p>
          <a:p>
            <a:pPr>
              <a:buNone/>
            </a:pPr>
            <a:r>
              <a:rPr lang="ru-RU" dirty="0" smtClean="0"/>
              <a:t>Дома и дерюга мягка, на чужбине и шелк грубее </a:t>
            </a:r>
            <a:r>
              <a:rPr lang="ru-RU" dirty="0" smtClean="0"/>
              <a:t>дерюги (</a:t>
            </a:r>
            <a:r>
              <a:rPr lang="ru-RU" dirty="0" err="1" smtClean="0"/>
              <a:t>монг</a:t>
            </a:r>
            <a:r>
              <a:rPr lang="ru-RU" dirty="0" smtClean="0"/>
              <a:t>.).</a:t>
            </a:r>
          </a:p>
          <a:p>
            <a:pPr>
              <a:buNone/>
            </a:pPr>
            <a:r>
              <a:rPr lang="ru-RU" dirty="0" smtClean="0"/>
              <a:t>Когда видишь у человека недостаток, помни, что у тебя их</a:t>
            </a:r>
          </a:p>
          <a:p>
            <a:pPr>
              <a:buNone/>
            </a:pPr>
            <a:r>
              <a:rPr lang="ru-RU" dirty="0" smtClean="0"/>
              <a:t>несколько (</a:t>
            </a:r>
            <a:r>
              <a:rPr lang="ru-RU" dirty="0" err="1" smtClean="0"/>
              <a:t>кор</a:t>
            </a:r>
            <a:r>
              <a:rPr lang="ru-RU" dirty="0" smtClean="0"/>
              <a:t>.).</a:t>
            </a:r>
          </a:p>
          <a:p>
            <a:pPr>
              <a:buNone/>
            </a:pPr>
            <a:r>
              <a:rPr lang="ru-RU" dirty="0" smtClean="0"/>
              <a:t>У доброго хозяина и пустой суп вкусен, у злого и </a:t>
            </a:r>
            <a:r>
              <a:rPr lang="ru-RU" dirty="0" smtClean="0"/>
              <a:t>жирный плох </a:t>
            </a:r>
            <a:r>
              <a:rPr lang="ru-RU" dirty="0" smtClean="0"/>
              <a:t>(</a:t>
            </a:r>
            <a:r>
              <a:rPr lang="ru-RU" dirty="0" err="1" smtClean="0"/>
              <a:t>башк</a:t>
            </a:r>
            <a:r>
              <a:rPr lang="ru-RU" dirty="0" smtClean="0"/>
              <a:t>.).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Завершите предложения: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Между москвичами, представителями разных рас, языков</a:t>
            </a:r>
            <a:r>
              <a:rPr lang="ru-RU" dirty="0" smtClean="0"/>
              <a:t>, вер </a:t>
            </a:r>
            <a:r>
              <a:rPr lang="ru-RU" dirty="0" smtClean="0"/>
              <a:t>и т.п.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могут </a:t>
            </a:r>
            <a:r>
              <a:rPr lang="ru-RU" dirty="0" smtClean="0"/>
              <a:t>быть любые отношения, кроме _______________</a:t>
            </a:r>
          </a:p>
          <a:p>
            <a:pPr>
              <a:buNone/>
            </a:pPr>
            <a:r>
              <a:rPr lang="ru-RU" dirty="0" smtClean="0"/>
              <a:t>В стране могут быть замечательные законы, могут </a:t>
            </a:r>
            <a:r>
              <a:rPr lang="ru-RU" dirty="0" smtClean="0"/>
              <a:t>исчезнуть многие </a:t>
            </a:r>
          </a:p>
          <a:p>
            <a:pPr>
              <a:buNone/>
            </a:pPr>
            <a:r>
              <a:rPr lang="ru-RU" dirty="0" smtClean="0"/>
              <a:t>проблемы</a:t>
            </a:r>
            <a:r>
              <a:rPr lang="ru-RU" dirty="0" smtClean="0"/>
              <a:t>, связанные с межнациональными, </a:t>
            </a:r>
            <a:r>
              <a:rPr lang="ru-RU" dirty="0" smtClean="0"/>
              <a:t>межкультурными </a:t>
            </a:r>
            <a:r>
              <a:rPr lang="ru-RU" dirty="0" smtClean="0"/>
              <a:t>и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межконфессиональными </a:t>
            </a:r>
            <a:r>
              <a:rPr lang="ru-RU" dirty="0" smtClean="0"/>
              <a:t>отношениями, но выбор </a:t>
            </a:r>
            <a:r>
              <a:rPr lang="ru-RU" dirty="0" smtClean="0"/>
              <a:t>модели поведения </a:t>
            </a:r>
            <a:r>
              <a:rPr lang="ru-RU" dirty="0" smtClean="0"/>
              <a:t>в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каждой </a:t>
            </a:r>
            <a:r>
              <a:rPr lang="ru-RU" dirty="0" smtClean="0"/>
              <a:t>конкретной ситуации всегда будет </a:t>
            </a:r>
            <a:r>
              <a:rPr lang="ru-RU" dirty="0" smtClean="0"/>
              <a:t>зависеть только </a:t>
            </a:r>
            <a:r>
              <a:rPr lang="ru-RU" dirty="0" smtClean="0"/>
              <a:t>от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_______________________________________________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Необходимо, чтобы любой человек, независимо от его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вероисповедания</a:t>
            </a:r>
            <a:r>
              <a:rPr lang="ru-RU" dirty="0" smtClean="0"/>
              <a:t>, национальности, языка и т.д., чувствовал себя в</a:t>
            </a:r>
          </a:p>
          <a:p>
            <a:pPr>
              <a:buNone/>
            </a:pPr>
            <a:r>
              <a:rPr lang="ru-RU" dirty="0" smtClean="0"/>
              <a:t>России и ее столице полноправным _________________________</a:t>
            </a:r>
          </a:p>
          <a:p>
            <a:pPr>
              <a:buNone/>
            </a:pPr>
            <a:r>
              <a:rPr lang="ru-RU" dirty="0" smtClean="0"/>
              <a:t>Одна из тенденций развития современного мира заключается</a:t>
            </a:r>
          </a:p>
          <a:p>
            <a:pPr>
              <a:buNone/>
            </a:pPr>
            <a:r>
              <a:rPr lang="ru-RU" dirty="0" smtClean="0"/>
              <a:t>в росте </a:t>
            </a:r>
            <a:r>
              <a:rPr lang="ru-RU" dirty="0" err="1" smtClean="0"/>
              <a:t>полиэтничности</a:t>
            </a:r>
            <a:r>
              <a:rPr lang="ru-RU" dirty="0" smtClean="0"/>
              <a:t>, подвижности </a:t>
            </a:r>
            <a:r>
              <a:rPr lang="ru-RU" dirty="0" smtClean="0"/>
              <a:t>населения в результате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межгосударственных и внутренних </a:t>
            </a:r>
            <a:r>
              <a:rPr lang="ru-RU" dirty="0" smtClean="0"/>
              <a:t>миграций. В этих условиях наш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город </a:t>
            </a:r>
            <a:r>
              <a:rPr lang="ru-RU" dirty="0" smtClean="0"/>
              <a:t>вполне </a:t>
            </a:r>
            <a:r>
              <a:rPr lang="ru-RU" dirty="0" smtClean="0"/>
              <a:t>может и </a:t>
            </a:r>
            <a:r>
              <a:rPr lang="ru-RU" dirty="0" smtClean="0"/>
              <a:t>должен стать примером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__________________________________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Все граждане России: и молодые, и старые, и образованные,</a:t>
            </a:r>
          </a:p>
          <a:p>
            <a:pPr>
              <a:buNone/>
            </a:pPr>
            <a:r>
              <a:rPr lang="ru-RU" dirty="0" smtClean="0"/>
              <a:t>и неграмотные, рядовые и находящиеся наверху власти – должны</a:t>
            </a:r>
          </a:p>
          <a:p>
            <a:pPr>
              <a:buNone/>
            </a:pPr>
            <a:r>
              <a:rPr lang="ru-RU" dirty="0" smtClean="0"/>
              <a:t>воспитывать в себе нормы и принципы ______________________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eacePicass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Ради мира на Земле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Мы </a:t>
            </a:r>
            <a:r>
              <a:rPr lang="ru-RU" b="1" dirty="0" smtClean="0">
                <a:solidFill>
                  <a:schemeClr val="bg1"/>
                </a:solidFill>
              </a:rPr>
              <a:t>отвергаем любое насилие, в качестве метода разрешения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сложных вопросов, а потому стремимся к единению.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Диалог – путь к пониманию.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Уважение к иноязычному </a:t>
            </a:r>
            <a:r>
              <a:rPr lang="ru-RU" b="1" smtClean="0">
                <a:solidFill>
                  <a:schemeClr val="bg1"/>
                </a:solidFill>
              </a:rPr>
              <a:t>населению</a:t>
            </a:r>
            <a:r>
              <a:rPr lang="ru-RU" b="1" smtClean="0">
                <a:solidFill>
                  <a:schemeClr val="bg1"/>
                </a:solidFill>
              </a:rPr>
              <a:t>,          к   традициям </a:t>
            </a:r>
            <a:r>
              <a:rPr lang="ru-RU" b="1" dirty="0" smtClean="0">
                <a:solidFill>
                  <a:schemeClr val="bg1"/>
                </a:solidFill>
              </a:rPr>
              <a:t>других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людей, их верованиям, обычаям</a:t>
            </a:r>
            <a:r>
              <a:rPr lang="ru-RU" b="1" dirty="0" smtClean="0">
                <a:solidFill>
                  <a:schemeClr val="bg1"/>
                </a:solidFill>
              </a:rPr>
              <a:t>,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терпимое отношение к </a:t>
            </a:r>
            <a:r>
              <a:rPr lang="ru-RU" b="1" dirty="0" smtClean="0">
                <a:solidFill>
                  <a:schemeClr val="bg1"/>
                </a:solidFill>
              </a:rPr>
              <a:t>беженцам</a:t>
            </a:r>
            <a:r>
              <a:rPr lang="ru-RU" b="1" dirty="0" smtClean="0">
                <a:solidFill>
                  <a:schemeClr val="bg1"/>
                </a:solidFill>
              </a:rPr>
              <a:t>, мигрантам</a:t>
            </a:r>
            <a:r>
              <a:rPr lang="ru-RU" b="1" dirty="0" smtClean="0">
                <a:solidFill>
                  <a:schemeClr val="bg1"/>
                </a:solidFill>
              </a:rPr>
              <a:t>,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сострадание и сочувствие к </a:t>
            </a:r>
            <a:r>
              <a:rPr lang="ru-RU" b="1" dirty="0" smtClean="0">
                <a:solidFill>
                  <a:schemeClr val="bg1"/>
                </a:solidFill>
              </a:rPr>
              <a:t>потерпевшим: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 большинство </a:t>
            </a:r>
            <a:r>
              <a:rPr lang="ru-RU" b="1" dirty="0" smtClean="0">
                <a:solidFill>
                  <a:schemeClr val="bg1"/>
                </a:solidFill>
              </a:rPr>
              <a:t>их них не от хорошей жизни </a:t>
            </a:r>
            <a:endParaRPr lang="ru-RU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покинули </a:t>
            </a:r>
            <a:r>
              <a:rPr lang="ru-RU" b="1" dirty="0" smtClean="0">
                <a:solidFill>
                  <a:schemeClr val="bg1"/>
                </a:solidFill>
              </a:rPr>
              <a:t>родные места.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В природе в принципе не бывает плохих и хороших народов.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В любой среде можно найти и тех, и других. </a:t>
            </a:r>
            <a:endParaRPr lang="ru-RU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«</a:t>
            </a:r>
            <a:r>
              <a:rPr lang="ru-RU" b="1" dirty="0" smtClean="0">
                <a:solidFill>
                  <a:schemeClr val="bg1"/>
                </a:solidFill>
              </a:rPr>
              <a:t>Плохими» </a:t>
            </a:r>
            <a:r>
              <a:rPr lang="ru-RU" b="1" dirty="0" smtClean="0">
                <a:solidFill>
                  <a:schemeClr val="bg1"/>
                </a:solidFill>
              </a:rPr>
              <a:t>могут быть </a:t>
            </a:r>
            <a:r>
              <a:rPr lang="ru-RU" b="1" dirty="0" smtClean="0">
                <a:solidFill>
                  <a:schemeClr val="bg1"/>
                </a:solidFill>
              </a:rPr>
              <a:t>отдельные представители или группы (предатели, </a:t>
            </a:r>
            <a:r>
              <a:rPr lang="ru-RU" b="1" dirty="0" smtClean="0">
                <a:solidFill>
                  <a:schemeClr val="bg1"/>
                </a:solidFill>
              </a:rPr>
              <a:t>преступники</a:t>
            </a:r>
            <a:r>
              <a:rPr lang="ru-RU" b="1" dirty="0" smtClean="0">
                <a:solidFill>
                  <a:schemeClr val="bg1"/>
                </a:solidFill>
              </a:rPr>
              <a:t>, бандиты, убийцы, воры и пр.). </a:t>
            </a:r>
            <a:endParaRPr lang="ru-RU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Нельзя </a:t>
            </a:r>
            <a:r>
              <a:rPr lang="ru-RU" b="1" dirty="0" smtClean="0">
                <a:solidFill>
                  <a:schemeClr val="bg1"/>
                </a:solidFill>
              </a:rPr>
              <a:t>по отдельным </a:t>
            </a:r>
            <a:r>
              <a:rPr lang="ru-RU" b="1" dirty="0" smtClean="0">
                <a:solidFill>
                  <a:schemeClr val="bg1"/>
                </a:solidFill>
              </a:rPr>
              <a:t>персоналиям ненавидеть </a:t>
            </a:r>
            <a:r>
              <a:rPr lang="ru-RU" b="1" dirty="0" smtClean="0">
                <a:solidFill>
                  <a:schemeClr val="bg1"/>
                </a:solidFill>
              </a:rPr>
              <a:t>и обвинять всех.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</a:rPr>
              <a:t>Нам нужно учиться жить в согласии в этом огромном </a:t>
            </a:r>
            <a:r>
              <a:rPr lang="ru-RU" b="1" dirty="0" smtClean="0">
                <a:solidFill>
                  <a:schemeClr val="bg1"/>
                </a:solidFill>
              </a:rPr>
              <a:t>многообразном </a:t>
            </a:r>
            <a:r>
              <a:rPr lang="ru-RU" b="1" dirty="0" smtClean="0">
                <a:solidFill>
                  <a:schemeClr val="bg1"/>
                </a:solidFill>
              </a:rPr>
              <a:t>мире.</a:t>
            </a:r>
          </a:p>
          <a:p>
            <a:pPr>
              <a:buNone/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151</TotalTime>
  <Words>830</Words>
  <Application>Microsoft Office PowerPoint</Application>
  <PresentationFormat>Экран (4:3)</PresentationFormat>
  <Paragraphs>92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Техническая</vt:lpstr>
      <vt:lpstr>Мы разные – в этом наше богатство,  мы вместе – в этом наша сила.</vt:lpstr>
      <vt:lpstr>«Наша страна исторически формировалась как  союз многих народов и культур. И основу духовности самого российского народа испокон веков составляла идея общего мира – общего для людей различных национальностей и конфессий».                    В.В. Путин </vt:lpstr>
      <vt:lpstr>   Москва – многонациональный город.  Единство москвичей различного этнического происхождения спасало город в наиболее тяжелые для него времена. Ярким примером этого является Московская битва 1941-1942 гг.  Это сражение, ставшее первым крупным успехом Советского Союза в борьбе с фашистской Германией, продемонстрировало, что одним из решающих факторов, обеспечивших разгром вражеских войск, являлся союз народов СССР. Но примеры можно привести не только из Московской битвы.   </vt:lpstr>
      <vt:lpstr>Национальный состав Героев Советского Союза.</vt:lpstr>
      <vt:lpstr>Панфиловцы</vt:lpstr>
      <vt:lpstr>147 национальностей</vt:lpstr>
      <vt:lpstr>Завершите предложения:</vt:lpstr>
      <vt:lpstr>Ради мира на Земле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Мы разные – в этом наше богатство,  мы вместе – в этом наша сила.</dc:title>
  <dc:creator>Amaltreja</dc:creator>
  <cp:lastModifiedBy>Amaltreja</cp:lastModifiedBy>
  <cp:revision>19</cp:revision>
  <dcterms:created xsi:type="dcterms:W3CDTF">2008-08-19T13:06:48Z</dcterms:created>
  <dcterms:modified xsi:type="dcterms:W3CDTF">2008-08-22T17:57:15Z</dcterms:modified>
</cp:coreProperties>
</file>